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70" d="100"/>
          <a:sy n="70" d="100"/>
        </p:scale>
        <p:origin x="-1992" y="-9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notesMaster" Target="notesMasters/notesMaster1.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E6307E-384C-4861-9DFB-51667C5027E5}" type="datetimeFigureOut">
              <a:rPr lang="en-US" smtClean="0"/>
              <a:pPr/>
              <a:t>9/29/10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479D35-FAF5-48D9-B851-7E517156C08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479D35-FAF5-48D9-B851-7E517156C08C}"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7BE898-E45C-41B5-8586-17C07A629C7F}" type="datetimeFigureOut">
              <a:rPr lang="en-US" smtClean="0"/>
              <a:pPr/>
              <a:t>9/29/10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7BE898-E45C-41B5-8586-17C07A629C7F}" type="datetimeFigureOut">
              <a:rPr lang="en-US" smtClean="0"/>
              <a:pPr/>
              <a:t>9/29/10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7BE898-E45C-41B5-8586-17C07A629C7F}" type="datetimeFigureOut">
              <a:rPr lang="en-US" smtClean="0"/>
              <a:pPr/>
              <a:t>9/29/10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7BE898-E45C-41B5-8586-17C07A629C7F}" type="datetimeFigureOut">
              <a:rPr lang="en-US" smtClean="0"/>
              <a:pPr/>
              <a:t>9/29/10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7BE898-E45C-41B5-8586-17C07A629C7F}" type="datetimeFigureOut">
              <a:rPr lang="en-US" smtClean="0"/>
              <a:pPr/>
              <a:t>9/29/10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7BE898-E45C-41B5-8586-17C07A629C7F}" type="datetimeFigureOut">
              <a:rPr lang="en-US" smtClean="0"/>
              <a:pPr/>
              <a:t>9/29/10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7BE898-E45C-41B5-8586-17C07A629C7F}" type="datetimeFigureOut">
              <a:rPr lang="en-US" smtClean="0"/>
              <a:pPr/>
              <a:t>9/29/10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7BE898-E45C-41B5-8586-17C07A629C7F}" type="datetimeFigureOut">
              <a:rPr lang="en-US" smtClean="0"/>
              <a:pPr/>
              <a:t>9/29/10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7BE898-E45C-41B5-8586-17C07A629C7F}" type="datetimeFigureOut">
              <a:rPr lang="en-US" smtClean="0"/>
              <a:pPr/>
              <a:t>9/29/10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BE898-E45C-41B5-8586-17C07A629C7F}" type="datetimeFigureOut">
              <a:rPr lang="en-US" smtClean="0"/>
              <a:pPr/>
              <a:t>9/29/10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7BE898-E45C-41B5-8586-17C07A629C7F}" type="datetimeFigureOut">
              <a:rPr lang="en-US" smtClean="0"/>
              <a:pPr/>
              <a:t>9/29/10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C84991-EEF0-4AF0-B7CB-6E772EDE7E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7BE898-E45C-41B5-8586-17C07A629C7F}" type="datetimeFigureOut">
              <a:rPr lang="en-US" smtClean="0"/>
              <a:pPr/>
              <a:t>9/29/10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C84991-EEF0-4AF0-B7CB-6E772EDE7E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2686835" y="-817839"/>
            <a:ext cx="3770328" cy="209288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1600" dirty="0">
              <a:latin typeface="Bodoni MT Black"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1600" dirty="0">
              <a:latin typeface="Bodoni MT Black"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rPr>
              <a:t>What Does It All Mean &amp;</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rPr>
              <a:t>Why Is It So Important, Anyways?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2049" name="AutoShape 1"/>
          <p:cNvSpPr>
            <a:spLocks noChangeArrowheads="1"/>
          </p:cNvSpPr>
          <p:nvPr/>
        </p:nvSpPr>
        <p:spPr bwMode="auto">
          <a:xfrm>
            <a:off x="2819400" y="1143000"/>
            <a:ext cx="3362325" cy="1914525"/>
          </a:xfrm>
          <a:prstGeom prst="irregularSeal1">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51" name="Rectangle 3"/>
          <p:cNvSpPr>
            <a:spLocks noChangeArrowheads="1"/>
          </p:cNvSpPr>
          <p:nvPr/>
        </p:nvSpPr>
        <p:spPr bwMode="auto">
          <a:xfrm>
            <a:off x="2591939" y="20852"/>
            <a:ext cx="3960122"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111375" algn="l"/>
                <a:tab pos="2971800" algn="ctr"/>
              </a:tabLst>
            </a:pPr>
            <a:r>
              <a:rPr kumimoji="0" lang="en-US" sz="2200" b="1" i="0" u="none" strike="noStrike" cap="none" normalizeH="0" baseline="0" dirty="0" smtClean="0">
                <a:ln>
                  <a:noFill/>
                </a:ln>
                <a:solidFill>
                  <a:schemeClr val="tx1"/>
                </a:solidFill>
                <a:effectLst/>
                <a:latin typeface="Snap ITC" pitchFamily="82" charset="0"/>
                <a:ea typeface="Calibri" pitchFamily="34" charset="0"/>
                <a:cs typeface="Times New Roman" pitchFamily="18" charset="0"/>
              </a:rPr>
              <a:t>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r>
              <a:rPr kumimoji="0" lang="en-US" sz="20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rPr>
              <a:t>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kumimoji="0" lang="en-US" sz="20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lang="en-US" sz="2000" dirty="0">
              <a:latin typeface="Bodoni MT Black"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kumimoji="0" lang="en-US" sz="20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lang="en-US" sz="2000" dirty="0">
              <a:latin typeface="Bodoni MT Black" pitchFamily="18" charset="0"/>
              <a:ea typeface="Calibri" pitchFamily="34" charset="0"/>
              <a:cs typeface="Times New Roman" pitchFamily="18" charset="0"/>
            </a:endParaRPr>
          </a:p>
          <a:p>
            <a:pPr lvl="0" algn="ctr" eaLnBrk="0" fontAlgn="base" hangingPunct="0">
              <a:spcBef>
                <a:spcPct val="0"/>
              </a:spcBef>
              <a:spcAft>
                <a:spcPct val="0"/>
              </a:spcAft>
              <a:tabLst>
                <a:tab pos="2111375" algn="l"/>
                <a:tab pos="2971800" algn="ctr"/>
              </a:tabLst>
            </a:pPr>
            <a:r>
              <a:rPr kumimoji="0" lang="en-US" sz="2000" b="1" i="0" u="none" strike="noStrike" cap="none" normalizeH="0" baseline="0" dirty="0" smtClean="0">
                <a:ln>
                  <a:noFill/>
                </a:ln>
                <a:solidFill>
                  <a:schemeClr val="tx1"/>
                </a:solidFill>
                <a:effectLst/>
                <a:latin typeface="Snap ITC" pitchFamily="82" charset="0"/>
                <a:ea typeface="Calibri" pitchFamily="34" charset="0"/>
                <a:cs typeface="Times New Roman" pitchFamily="18" charset="0"/>
              </a:rPr>
              <a:t>SCIENCE</a:t>
            </a:r>
            <a:endParaRPr lang="en-US" sz="2000" dirty="0">
              <a:latin typeface="Bodoni MT Black"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lang="en-US" sz="2000" dirty="0" smtClean="0">
              <a:latin typeface="Bodoni MT Black"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lang="en-US" sz="2000" dirty="0" smtClean="0">
              <a:latin typeface="Bodoni MT Black"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kumimoji="0" lang="en-US" sz="20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r>
              <a:rPr kumimoji="0" lang="en-US" sz="20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rPr>
              <a:t>Big Ideas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r>
              <a:rPr kumimoji="0" lang="en-US" sz="20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rPr>
              <a:t>Enduring Understandings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r>
              <a:rPr kumimoji="0" lang="en-US" sz="20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rPr>
              <a:t>Unifying Concepts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r>
              <a:rPr kumimoji="0" lang="en-US" sz="20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rPr>
              <a:t>Cross-Cutting Elements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r>
              <a:rPr kumimoji="0" lang="en-US" sz="2000" b="0" i="0" u="none" strike="noStrike" cap="none" normalizeH="0" baseline="0" dirty="0" smtClean="0">
                <a:ln>
                  <a:noFill/>
                </a:ln>
                <a:solidFill>
                  <a:schemeClr val="tx1"/>
                </a:solidFill>
                <a:effectLst/>
                <a:latin typeface="Bodoni MT Black" pitchFamily="18" charset="0"/>
                <a:ea typeface="Calibri" pitchFamily="34" charset="0"/>
                <a:cs typeface="Times New Roman" pitchFamily="18" charset="0"/>
              </a:rPr>
              <a:t>Core Disciplinary Ideas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kumimoji="0" lang="en-US" sz="1100" b="0" i="0" u="none" strike="noStrike" cap="none" normalizeH="0" baseline="0" dirty="0" smtClean="0">
              <a:ln>
                <a:noFill/>
              </a:ln>
              <a:solidFill>
                <a:schemeClr val="tx1"/>
              </a:solidFill>
              <a:effectLst/>
              <a:latin typeface="Elephant"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lang="en-US" sz="1100" dirty="0">
              <a:latin typeface="Elephant"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endParaRPr kumimoji="0" lang="en-US" sz="1100" b="0" i="0" u="none" strike="noStrike" cap="none" normalizeH="0" baseline="0" dirty="0" smtClean="0">
              <a:ln>
                <a:noFill/>
              </a:ln>
              <a:solidFill>
                <a:schemeClr val="tx1"/>
              </a:solidFill>
              <a:effectLst/>
              <a:latin typeface="Elephant"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r>
              <a:rPr kumimoji="0" lang="en-US" sz="1100" b="0" i="0" u="none" strike="noStrike" cap="none" normalizeH="0" baseline="0" dirty="0" smtClean="0">
                <a:ln>
                  <a:noFill/>
                </a:ln>
                <a:solidFill>
                  <a:schemeClr val="tx1"/>
                </a:solidFill>
                <a:effectLst/>
                <a:latin typeface="Elephant" pitchFamily="18" charset="0"/>
                <a:ea typeface="Calibri" pitchFamily="34" charset="0"/>
                <a:cs typeface="Times New Roman" pitchFamily="18" charset="0"/>
              </a:rPr>
              <a:t>Anna Dipinto</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r>
              <a:rPr kumimoji="0" lang="en-US" sz="1100" b="0" i="0" u="none" strike="noStrike" cap="none" normalizeH="0" baseline="0" dirty="0" smtClean="0">
                <a:ln>
                  <a:noFill/>
                </a:ln>
                <a:solidFill>
                  <a:schemeClr val="tx1"/>
                </a:solidFill>
                <a:effectLst/>
                <a:latin typeface="Elephant" pitchFamily="18" charset="0"/>
                <a:ea typeface="Calibri" pitchFamily="34" charset="0"/>
                <a:cs typeface="Times New Roman" pitchFamily="18" charset="0"/>
              </a:rPr>
              <a:t>Adjunct Professor, National-Louis University</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111375" algn="l"/>
                <a:tab pos="2971800" algn="ctr"/>
              </a:tabLst>
            </a:pPr>
            <a:r>
              <a:rPr kumimoji="0" lang="en-US" sz="1100" b="0" i="0" u="none" strike="noStrike" cap="none" normalizeH="0" baseline="0" dirty="0" smtClean="0">
                <a:ln>
                  <a:noFill/>
                </a:ln>
                <a:solidFill>
                  <a:schemeClr val="tx1"/>
                </a:solidFill>
                <a:effectLst/>
                <a:latin typeface="Elephant" pitchFamily="18" charset="0"/>
                <a:ea typeface="Calibri" pitchFamily="34" charset="0"/>
                <a:cs typeface="Times New Roman" pitchFamily="18" charset="0"/>
              </a:rPr>
              <a:t>Anna.Dipinto@nl.edu</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2956884"/>
            <a:ext cx="914400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Form and Function: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A relationship usually exists between the form of an object, (how it looks, sounds, feels, smells) and the function of the object, (what it does or its purpose).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100" b="1" u="sng" dirty="0">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100" b="1" u="sng" dirty="0">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Questions students can consider when investigating form and function: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How is the object built?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is the object made of?</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are the observable characteristics of the object?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are the characteristics of the object derived from indirect evidence, or evidence that has been inferred from observations?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How do the characteristics effect how the object works?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is the purpose of a particular characteristic?</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changes to the form will make the object function differently?</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How or why would changes occur?</a:t>
            </a:r>
          </a:p>
          <a:p>
            <a:pPr marL="0" marR="0" lvl="0" indent="0" algn="l" defTabSz="914400" rtl="0" eaLnBrk="0" fontAlgn="base" latinLnBrk="0" hangingPunct="0">
              <a:lnSpc>
                <a:spcPct val="100000"/>
              </a:lnSpc>
              <a:spcBef>
                <a:spcPct val="0"/>
              </a:spcBef>
              <a:spcAft>
                <a:spcPct val="0"/>
              </a:spcAft>
              <a:buClrTx/>
              <a:buSzTx/>
              <a:buFontTx/>
              <a:buChar char="•"/>
              <a:tabLst/>
            </a:pPr>
            <a:r>
              <a:rPr lang="en-US" sz="1100" dirty="0" smtClean="0">
                <a:latin typeface="Comic Sans MS" pitchFamily="66" charset="0"/>
                <a:cs typeface="Times New Roman" pitchFamily="18" charset="0"/>
              </a:rPr>
              <a:t>What would happen if no changes occur to the object?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1" y="-2395192"/>
            <a:ext cx="9144000" cy="52475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Comic Sans MS" pitchFamily="66" charset="0"/>
                <a:ea typeface="Calibri" pitchFamily="34" charset="0"/>
                <a:cs typeface="Times New Roman" pitchFamily="18" charset="0"/>
              </a:rPr>
              <a:t>Evolution </a:t>
            </a:r>
            <a:r>
              <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and Equilibrium:</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Evolution represents change in a system. Systems can be biological, physical, or technical. Changes can be chemical, physical, and/or biological. Changes can be gradual, abrupt, and/or sporadic. Forces or changes cause systems to react. The forces or changes may occur in opposite and off-setting directions causing an equilibrium.</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100" b="1" u="sng" dirty="0">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Questions students can consider when investigating evolution and equilibrium:</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kind of system is being changed?</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How is the system changing?</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In what time frame are the changes happening?</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Are their patterns to the changes?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are the changes or forces that are occurring?</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Are the changes or forces changing in a way that establishes  balance?</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0" y="-1156393"/>
            <a:ext cx="8686800" cy="27699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8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b="1" u="sng" dirty="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8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b="1" u="sng" dirty="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8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r>
              <a:rPr kumimoji="0" lang="en-US" sz="18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Big Ideas &amp; Enduring Understandings</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According to </a:t>
            </a:r>
            <a:r>
              <a:rPr kumimoji="0" lang="en-US" sz="1200" b="0" i="0" u="none" strike="noStrike" cap="none" normalizeH="0" baseline="0" dirty="0" err="1" smtClean="0">
                <a:ln>
                  <a:noFill/>
                </a:ln>
                <a:solidFill>
                  <a:schemeClr val="tx1"/>
                </a:solidFill>
                <a:effectLst/>
                <a:latin typeface="Comic Sans MS" pitchFamily="66" charset="0"/>
                <a:ea typeface="Calibri" pitchFamily="34" charset="0"/>
                <a:cs typeface="Times New Roman" pitchFamily="18" charset="0"/>
              </a:rPr>
              <a:t>McTighe</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&amp; Wiggins, </a:t>
            </a:r>
            <a:r>
              <a:rPr kumimoji="0" lang="en-US" sz="1200" b="1" i="1"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Big Ideas</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are the core ideas in a subject which have lasting value, transfer to other inquiries, and require to be uncovered because they are not obvious. They recur naturally throughout ones learning in the subject and raise other important questions that lead to making connections and deeper understanding.</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5121" name="AutoShape 1"/>
          <p:cNvSpPr>
            <a:spLocks noChangeArrowheads="1"/>
          </p:cNvSpPr>
          <p:nvPr/>
        </p:nvSpPr>
        <p:spPr bwMode="auto">
          <a:xfrm>
            <a:off x="1524000" y="1371600"/>
            <a:ext cx="6400800" cy="3062287"/>
          </a:xfrm>
          <a:prstGeom prst="star16">
            <a:avLst>
              <a:gd name="adj" fmla="val 37500"/>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a:endParaRPr lang="en-US" dirty="0"/>
          </a:p>
        </p:txBody>
      </p:sp>
      <p:sp>
        <p:nvSpPr>
          <p:cNvPr id="5123" name="Rectangle 3"/>
          <p:cNvSpPr>
            <a:spLocks noChangeArrowheads="1"/>
          </p:cNvSpPr>
          <p:nvPr/>
        </p:nvSpPr>
        <p:spPr bwMode="auto">
          <a:xfrm>
            <a:off x="0" y="-5128933"/>
            <a:ext cx="8763000" cy="111722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tab pos="1409700" algn="l"/>
                <a:tab pos="3429000" algn="ctr"/>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tab pos="1409700" algn="l"/>
                <a:tab pos="3429000" algn="ctr"/>
              </a:tabLst>
            </a:pPr>
            <a:endParaRPr lang="en-US" sz="1600" b="1" dirty="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tab pos="1409700" algn="l"/>
                <a:tab pos="3429000" algn="ctr"/>
              </a:tabLst>
            </a:pPr>
            <a:r>
              <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Big Ideas are:</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1409700" algn="l"/>
                <a:tab pos="3429000" algn="ctr"/>
              </a:tabLst>
            </a:pPr>
            <a:endParaRPr kumimoji="0" lang="en-US" sz="14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1409700" algn="l"/>
                <a:tab pos="3429000" algn="ctr"/>
              </a:tabLst>
            </a:pPr>
            <a:r>
              <a:rPr kumimoji="0" lang="en-US" sz="14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enduring and have lasting value beyond the classroom</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1409700" algn="l"/>
                <a:tab pos="3429000" algn="ctr"/>
              </a:tabLst>
            </a:pPr>
            <a:r>
              <a:rPr kumimoji="0" lang="en-US" sz="14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the heart of the discipline</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1409700" algn="l"/>
                <a:tab pos="3429000" algn="ctr"/>
              </a:tabLst>
            </a:pPr>
            <a:r>
              <a:rPr kumimoji="0" lang="en-US" sz="14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abstract, counterintuitive, and often misunderstood</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1409700" algn="l"/>
                <a:tab pos="3429000" algn="ctr"/>
              </a:tabLst>
            </a:pPr>
            <a:r>
              <a:rPr kumimoji="0" lang="en-US" sz="14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embedded in facts, skills, and activities</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kumimoji="0" lang="en-US" sz="1200" b="1" i="1"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lang="en-US" sz="1200" b="1" i="1" dirty="0">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kumimoji="0" lang="en-US" sz="1200" b="1" i="1"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lang="en-US" sz="1200" b="1" i="1" dirty="0">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kumimoji="0" lang="en-US" sz="1200" b="1" i="1"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lang="en-US" sz="1200" b="1" i="1" dirty="0">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kumimoji="0" lang="en-US" sz="1200" b="1" i="1"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lang="en-US" sz="1200" b="1" i="1" dirty="0">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kumimoji="0" lang="en-US" sz="1200" b="1" i="1"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lang="en-US" sz="1200" b="1" i="1" dirty="0">
              <a:latin typeface="Comic Sans MS" pitchFamily="66" charset="0"/>
              <a:ea typeface="Calibri" pitchFamily="34" charset="0"/>
              <a:cs typeface="Times New Roman" pitchFamily="18" charset="0"/>
            </a:endParaRPr>
          </a:p>
          <a:p>
            <a:pPr marL="0" marR="0" lvl="0" indent="457200" algn="ctr" defTabSz="914400" rtl="0" eaLnBrk="0" fontAlgn="base" latinLnBrk="0" hangingPunct="0">
              <a:lnSpc>
                <a:spcPct val="100000"/>
              </a:lnSpc>
              <a:spcBef>
                <a:spcPct val="0"/>
              </a:spcBef>
              <a:spcAft>
                <a:spcPct val="0"/>
              </a:spcAft>
              <a:buClrTx/>
              <a:buSzTx/>
              <a:buFontTx/>
              <a:buNone/>
              <a:tabLst>
                <a:tab pos="1409700" algn="l"/>
                <a:tab pos="3429000" algn="ctr"/>
              </a:tabLst>
            </a:pPr>
            <a:r>
              <a:rPr kumimoji="0" lang="en-US" sz="1200" b="1" i="1"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Enduring Understandings</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are what students should remember about a topic 40 years after they have learned it. These understandings are made up of the concepts, principles, and theories that weave many facts into revealing and useful patterns. They help make students make connections in their learning as students and adults.</a:t>
            </a:r>
            <a:r>
              <a:rPr kumimoji="0" lang="en-US" sz="1200" b="0" i="0" u="sng" strike="noStrike" cap="none" normalizeH="0" baseline="0" dirty="0" smtClean="0">
                <a:ln>
                  <a:noFill/>
                </a:ln>
                <a:solidFill>
                  <a:schemeClr val="tx1"/>
                </a:solidFill>
                <a:effectLst/>
                <a:latin typeface="Showcard Gothic" pitchFamily="82" charset="0"/>
                <a:ea typeface="Calibri" pitchFamily="34" charset="0"/>
                <a:cs typeface="Times New Roman" pitchFamily="18" charset="0"/>
              </a:rPr>
              <a:t> </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tab pos="1409700" algn="l"/>
                <a:tab pos="3429000" algn="ctr"/>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9" name="Rectangle 5"/>
          <p:cNvSpPr>
            <a:spLocks noChangeArrowheads="1"/>
          </p:cNvSpPr>
          <p:nvPr/>
        </p:nvSpPr>
        <p:spPr bwMode="auto">
          <a:xfrm>
            <a:off x="0" y="-494675"/>
            <a:ext cx="9144000"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Showcard Gothic" pitchFamily="82"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Showcard Gothic" pitchFamily="82"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2200" dirty="0">
              <a:latin typeface="Showcard Gothic" pitchFamily="82"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2200" b="0" i="0" u="none" strike="noStrike" cap="none" normalizeH="0" baseline="0" dirty="0" smtClean="0">
              <a:ln>
                <a:noFill/>
              </a:ln>
              <a:solidFill>
                <a:schemeClr val="tx1"/>
              </a:solidFill>
              <a:effectLst/>
              <a:latin typeface="Showcard Gothic" pitchFamily="82" charset="0"/>
              <a:ea typeface="Calibri" pitchFamily="34" charset="0"/>
              <a:cs typeface="Times New Roman" pitchFamily="18" charset="0"/>
            </a:endParaRPr>
          </a:p>
        </p:txBody>
      </p:sp>
      <p:sp>
        <p:nvSpPr>
          <p:cNvPr id="16390" name="Rectangle 6"/>
          <p:cNvSpPr>
            <a:spLocks noChangeArrowheads="1"/>
          </p:cNvSpPr>
          <p:nvPr/>
        </p:nvSpPr>
        <p:spPr bwMode="auto">
          <a:xfrm>
            <a:off x="0" y="-1437855"/>
            <a:ext cx="914400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
        <p:nvSpPr>
          <p:cNvPr id="16391" name="Rectangle 7"/>
          <p:cNvSpPr>
            <a:spLocks noChangeArrowheads="1"/>
          </p:cNvSpPr>
          <p:nvPr/>
        </p:nvSpPr>
        <p:spPr bwMode="auto">
          <a:xfrm>
            <a:off x="0" y="-2667000"/>
            <a:ext cx="9144000" cy="78483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a:latin typeface="Comic Sans MS" pitchFamily="66" charset="0"/>
              <a:ea typeface="Calibri" pitchFamily="34" charset="0"/>
              <a:cs typeface="Times New Roman" pitchFamily="18" charset="0"/>
            </a:endParaRPr>
          </a:p>
        </p:txBody>
      </p:sp>
      <p:sp>
        <p:nvSpPr>
          <p:cNvPr id="10241" name="Rectangle 1"/>
          <p:cNvSpPr>
            <a:spLocks noChangeArrowheads="1"/>
          </p:cNvSpPr>
          <p:nvPr/>
        </p:nvSpPr>
        <p:spPr bwMode="auto">
          <a:xfrm>
            <a:off x="0" y="0"/>
            <a:ext cx="9144000" cy="15388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en-US" sz="2200" b="0" i="0" u="none" strike="noStrike" cap="none" normalizeH="0" baseline="0" dirty="0" smtClean="0">
                <a:ln>
                  <a:noFill/>
                </a:ln>
                <a:solidFill>
                  <a:schemeClr val="tx1"/>
                </a:solidFill>
                <a:effectLst/>
                <a:latin typeface="Showcard Gothic" pitchFamily="82" charset="0"/>
                <a:ea typeface="Calibri" pitchFamily="34" charset="0"/>
                <a:cs typeface="Times New Roman" pitchFamily="18" charset="0"/>
              </a:rPr>
              <a:t>~ </a:t>
            </a:r>
            <a:r>
              <a:rPr kumimoji="0" lang="en-US" sz="2200" b="0" i="0" u="sng" strike="noStrike" cap="none" normalizeH="0" baseline="0" dirty="0" smtClean="0">
                <a:ln>
                  <a:noFill/>
                </a:ln>
                <a:solidFill>
                  <a:schemeClr val="tx1"/>
                </a:solidFill>
                <a:effectLst/>
                <a:latin typeface="Showcard Gothic" pitchFamily="82" charset="0"/>
                <a:ea typeface="Calibri" pitchFamily="34" charset="0"/>
                <a:cs typeface="Times New Roman" pitchFamily="18" charset="0"/>
              </a:rPr>
              <a:t>Big Ideas &amp; Science </a:t>
            </a:r>
            <a:r>
              <a:rPr kumimoji="0" lang="en-US" sz="2200" b="0" i="0" u="none" strike="noStrike" cap="none" normalizeH="0" baseline="0" dirty="0" smtClean="0">
                <a:ln>
                  <a:noFill/>
                </a:ln>
                <a:solidFill>
                  <a:schemeClr val="tx1"/>
                </a:solidFill>
                <a:effectLst/>
                <a:latin typeface="Showcard Gothic" pitchFamily="82" charset="0"/>
                <a:ea typeface="Calibri" pitchFamily="34" charset="0"/>
                <a:cs typeface="Times New Roman" pitchFamily="18" charset="0"/>
              </a:rPr>
              <a:t>~</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THE WHYS</a:t>
            </a: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Research shows that what separates novices and experts in any field is how a person organizes knowledge. Expert</a:t>
            </a:r>
            <a:r>
              <a:rPr kumimoji="0" lang="en-US" sz="1200" b="0" i="0" u="none" strike="noStrike" cap="none" normalizeH="0" dirty="0" smtClean="0">
                <a:ln>
                  <a:noFill/>
                </a:ln>
                <a:solidFill>
                  <a:schemeClr val="tx1"/>
                </a:solidFill>
                <a:effectLst/>
                <a:latin typeface="Comic Sans MS" pitchFamily="66" charset="0"/>
                <a:ea typeface="Calibri" pitchFamily="34" charset="0"/>
                <a:cs typeface="Times New Roman" pitchFamily="18" charset="0"/>
              </a:rPr>
              <a:t> </a:t>
            </a: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understand core principles and theoretical frameworks while novices learn disconnected and isolated facts. Novices struggle to find ways to integrate and organize these facts, while experts use the conceptual frameworks to place knowledge into context which in-turns aides them in the retention of facts and ideas. This is why it is so important to use Big Ideas in your lesson and curriculum planning.</a:t>
            </a:r>
            <a:endParaRPr kumimoji="0" lang="en-US" sz="1800" b="0" i="0" u="none" strike="noStrike" cap="none" normalizeH="0" baseline="0" dirty="0" smtClean="0">
              <a:ln>
                <a:noFill/>
              </a:ln>
              <a:solidFill>
                <a:schemeClr val="tx1"/>
              </a:solidFill>
              <a:effectLst/>
              <a:latin typeface="Arial" pitchFamily="34" charset="0"/>
            </a:endParaRPr>
          </a:p>
        </p:txBody>
      </p:sp>
      <p:sp>
        <p:nvSpPr>
          <p:cNvPr id="1024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45" name="Rectangle 5"/>
          <p:cNvSpPr>
            <a:spLocks noChangeArrowheads="1"/>
          </p:cNvSpPr>
          <p:nvPr/>
        </p:nvSpPr>
        <p:spPr bwMode="auto">
          <a:xfrm>
            <a:off x="1" y="-1907213"/>
            <a:ext cx="9144000" cy="51860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l"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r>
              <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Need To Know Terms</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Unifying Ideas of Science</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From the National Science Standards, 1996.</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Cross-Cutting Elements</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From Conceptual Framework for the New Science Standards (Draft) July 2010.</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Common Themes</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From Project 2061, 1990.</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Big Ideas &amp; Enduring Understandin</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g: From </a:t>
            </a:r>
            <a:r>
              <a:rPr kumimoji="0" lang="en-US" sz="1000" b="0" i="0" u="none" strike="noStrike" cap="none" normalizeH="0" baseline="0" dirty="0" err="1" smtClean="0">
                <a:ln>
                  <a:noFill/>
                </a:ln>
                <a:solidFill>
                  <a:schemeClr val="tx1"/>
                </a:solidFill>
                <a:effectLst/>
                <a:latin typeface="Comic Sans MS" pitchFamily="66" charset="0"/>
                <a:ea typeface="Calibri" pitchFamily="34" charset="0"/>
                <a:cs typeface="Times New Roman" pitchFamily="18" charset="0"/>
              </a:rPr>
              <a:t>McTighe</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&amp; Wiggins, 2005.</a:t>
            </a:r>
          </a:p>
          <a:p>
            <a:pPr marL="0" marR="0" lvl="0" indent="457200" algn="l" defTabSz="914400" rtl="0" eaLnBrk="0" fontAlgn="base" latinLnBrk="0" hangingPunct="0">
              <a:lnSpc>
                <a:spcPct val="100000"/>
              </a:lnSpc>
              <a:spcBef>
                <a:spcPct val="0"/>
              </a:spcBef>
              <a:spcAft>
                <a:spcPct val="0"/>
              </a:spcAft>
              <a:buClrTx/>
              <a:buSzTx/>
              <a:buFontTx/>
              <a:buNone/>
              <a:tabLst/>
            </a:pPr>
            <a:endParaRPr lang="en-US" sz="1000" dirty="0" smtClean="0">
              <a:latin typeface="Comic Sans MS" pitchFamily="66" charset="0"/>
              <a:cs typeface="Times New Roman" pitchFamily="18" charset="0"/>
            </a:endParaRPr>
          </a:p>
          <a:p>
            <a:pPr indent="457200" eaLnBrk="0" fontAlgn="base" hangingPunct="0">
              <a:spcBef>
                <a:spcPct val="0"/>
              </a:spcBef>
              <a:spcAft>
                <a:spcPct val="0"/>
              </a:spcAft>
            </a:pPr>
            <a:r>
              <a:rPr lang="en-US" sz="1100" dirty="0" smtClean="0">
                <a:latin typeface="Comic Sans MS" pitchFamily="66" charset="0"/>
              </a:rPr>
              <a:t>In science these are over-arching ideas that present themselves through all scientific disciplines. </a:t>
            </a:r>
            <a:r>
              <a:rPr lang="en-US" sz="1100" b="1" i="1" dirty="0" smtClean="0">
                <a:latin typeface="Comic Sans MS" pitchFamily="66" charset="0"/>
              </a:rPr>
              <a:t>It is a way of thinking</a:t>
            </a:r>
            <a:r>
              <a:rPr lang="en-US" sz="1100" dirty="0" smtClean="0">
                <a:latin typeface="Comic Sans MS" pitchFamily="66" charset="0"/>
              </a:rPr>
              <a:t> rather than individual theories, discoveries, or facts. They prepare students for deeper levels of scientific investigations and understandings as they progress through school and life.</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Comic Sans MS" pitchFamily="66" charset="0"/>
              <a:cs typeface="Times New Roman" pitchFamily="18" charset="0"/>
            </a:endParaRPr>
          </a:p>
        </p:txBody>
      </p:sp>
      <p:sp>
        <p:nvSpPr>
          <p:cNvPr id="102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49" name="Rectangle 9"/>
          <p:cNvSpPr>
            <a:spLocks noChangeArrowheads="1"/>
          </p:cNvSpPr>
          <p:nvPr/>
        </p:nvSpPr>
        <p:spPr bwMode="auto">
          <a:xfrm>
            <a:off x="0" y="-2743200"/>
            <a:ext cx="7051930" cy="67403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lang="en-US" sz="1400" b="1" u="sng" dirty="0" smtClean="0">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endPar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457200" algn="ctr" defTabSz="914400" rtl="0" eaLnBrk="1" fontAlgn="base" latinLnBrk="0" hangingPunct="1">
              <a:lnSpc>
                <a:spcPct val="100000"/>
              </a:lnSpc>
              <a:spcBef>
                <a:spcPct val="0"/>
              </a:spcBef>
              <a:spcAft>
                <a:spcPct val="0"/>
              </a:spcAft>
              <a:buClrTx/>
              <a:buSzTx/>
              <a:buFontTx/>
              <a:buNone/>
              <a:tabLst/>
            </a:pPr>
            <a:r>
              <a:rPr kumimoji="0" lang="en-US" sz="1400" b="1" i="0"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t>
            </a:r>
            <a:r>
              <a:rPr kumimoji="0" lang="en-US" sz="14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Need To Know Terms</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Content Standards B-D</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From the National Science Standards, 1996.</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Core Disciplinary Ideas</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From Conceptual Framework for the New Science Standards (Draft) July 2010.</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Big Ideas &amp; Core Concepts</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From </a:t>
            </a:r>
            <a:r>
              <a:rPr kumimoji="0" lang="en-US" sz="1000" b="0" i="0" u="none" strike="noStrike" cap="none" normalizeH="0" baseline="0" dirty="0" err="1" smtClean="0">
                <a:ln>
                  <a:noFill/>
                </a:ln>
                <a:solidFill>
                  <a:schemeClr val="tx1"/>
                </a:solidFill>
                <a:effectLst/>
                <a:latin typeface="Comic Sans MS" pitchFamily="66" charset="0"/>
                <a:ea typeface="Calibri" pitchFamily="34" charset="0"/>
                <a:cs typeface="Times New Roman" pitchFamily="18" charset="0"/>
              </a:rPr>
              <a:t>McTighe</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&amp; Wiggins, 2005.</a:t>
            </a:r>
            <a:endParaRPr kumimoji="0" lang="en-US" sz="900" b="0" i="0" u="none" strike="noStrike" cap="none" normalizeH="0" baseline="0" dirty="0" smtClean="0">
              <a:ln>
                <a:noFill/>
              </a:ln>
              <a:solidFill>
                <a:schemeClr val="tx1"/>
              </a:solidFill>
              <a:effectLst/>
              <a:latin typeface="Arial" pitchFamily="34" charset="0"/>
            </a:endParaRPr>
          </a:p>
          <a:p>
            <a:pPr marL="0" marR="0" lvl="0" indent="457200"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Note: The big ideas from the </a:t>
            </a:r>
            <a:r>
              <a:rPr kumimoji="0" lang="en-US" sz="1000" b="0" i="0" u="none" strike="noStrike" cap="none" normalizeH="0" baseline="0" dirty="0" err="1" smtClean="0">
                <a:ln>
                  <a:noFill/>
                </a:ln>
                <a:solidFill>
                  <a:schemeClr val="tx1"/>
                </a:solidFill>
                <a:effectLst/>
                <a:latin typeface="Comic Sans MS" pitchFamily="66" charset="0"/>
                <a:ea typeface="Calibri" pitchFamily="34" charset="0"/>
                <a:cs typeface="Times New Roman" pitchFamily="18" charset="0"/>
              </a:rPr>
              <a:t>Trefil</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&amp; O</a:t>
            </a:r>
            <a:r>
              <a:rPr kumimoji="0" lang="en-US" sz="1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Brien-</a:t>
            </a:r>
            <a:r>
              <a:rPr kumimoji="0" lang="en-US" sz="1000" b="0" i="0" u="none" strike="noStrike" cap="none" normalizeH="0" baseline="0" dirty="0" err="1" smtClean="0">
                <a:ln>
                  <a:noFill/>
                </a:ln>
                <a:solidFill>
                  <a:schemeClr val="tx1"/>
                </a:solidFill>
                <a:effectLst/>
                <a:latin typeface="Comic Sans MS" pitchFamily="66" charset="0"/>
                <a:ea typeface="Calibri" pitchFamily="34" charset="0"/>
                <a:cs typeface="Times New Roman" pitchFamily="18" charset="0"/>
              </a:rPr>
              <a:t>Trefil</a:t>
            </a:r>
            <a:r>
              <a:rPr kumimoji="0" lang="en-US" sz="10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 article and Wynn &amp; Wiggins book fall in this category.</a:t>
            </a:r>
            <a:endParaRPr kumimoji="0" lang="en-US" sz="1800" b="0" i="0" u="none" strike="noStrike" cap="none" normalizeH="0" baseline="0" dirty="0" smtClean="0">
              <a:ln>
                <a:noFill/>
              </a:ln>
              <a:solidFill>
                <a:schemeClr val="tx1"/>
              </a:solidFill>
              <a:effectLst/>
              <a:latin typeface="Arial" pitchFamily="34" charset="0"/>
            </a:endParaRPr>
          </a:p>
        </p:txBody>
      </p:sp>
      <p:sp>
        <p:nvSpPr>
          <p:cNvPr id="10250" name="Rectangle 10"/>
          <p:cNvSpPr>
            <a:spLocks noChangeArrowheads="1"/>
          </p:cNvSpPr>
          <p:nvPr/>
        </p:nvSpPr>
        <p:spPr bwMode="auto">
          <a:xfrm>
            <a:off x="0" y="-4157214"/>
            <a:ext cx="9144000" cy="87716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dirty="0" smtClean="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These are organizational structures to learn facts, practices, and explanations. These are key organizing concepts in a single discipline of science. They provide a key tool for understanding more complex ideas and solving problems.</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17409" name="Rectangle 1"/>
          <p:cNvSpPr>
            <a:spLocks noChangeArrowheads="1"/>
          </p:cNvSpPr>
          <p:nvPr/>
        </p:nvSpPr>
        <p:spPr bwMode="auto">
          <a:xfrm>
            <a:off x="152400" y="685800"/>
            <a:ext cx="5334000" cy="12192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11" name="Rectangle 3"/>
          <p:cNvSpPr>
            <a:spLocks noChangeArrowheads="1"/>
          </p:cNvSpPr>
          <p:nvPr/>
        </p:nvSpPr>
        <p:spPr bwMode="auto">
          <a:xfrm>
            <a:off x="228600" y="-3399930"/>
            <a:ext cx="4358886" cy="817146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400" b="1" dirty="0">
              <a:latin typeface="Comic Sans MS" pitchFamily="66"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1400" b="1" dirty="0">
              <a:latin typeface="Comic Sans MS" pitchFamily="66"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1400" b="1" dirty="0">
              <a:latin typeface="Comic Sans MS" pitchFamily="66" charset="0"/>
              <a:ea typeface="Times New Roman" pitchFamily="18" charset="0"/>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Unifying Concepts and Processes</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Systems, order, and organization</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Evidence, models, and explanation</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Change, constancy, and measurement</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Evolution and equilibrium</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Form and function</a:t>
            </a:r>
            <a:endParaRPr kumimoji="0" lang="en-US" sz="9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Content Standard A: Science as Inquiry</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Abilities necessary to do science inquiry</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Understandings about science inquiry</a:t>
            </a:r>
            <a:endParaRPr kumimoji="0" lang="en-US" sz="9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Content Standard B: Physical Science</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Properties of objects and materials</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Position and motion of objects</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Light, heat, electricity, and magnetism</a:t>
            </a:r>
            <a:endParaRPr kumimoji="0" lang="en-US" sz="9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Content Standard C: Life Science</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The characteristics of organisms</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Life cycles of organisms</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Organisms and environments</a:t>
            </a:r>
            <a:endParaRPr kumimoji="0" lang="en-US" sz="9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n-US" sz="1400"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Content Standard D: Earth and Space Science</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1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Properties of Earth materials</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1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Objects in the sky</a:t>
            </a:r>
            <a:endParaRPr kumimoji="0" lang="en-US" sz="900" b="0" i="0" u="none" strike="noStrike" cap="none" normalizeH="0" baseline="0" dirty="0" smtClean="0">
              <a:ln>
                <a:noFill/>
              </a:ln>
              <a:solidFill>
                <a:schemeClr val="tx1"/>
              </a:solidFill>
              <a:effectLst/>
              <a:latin typeface="Arial" pitchFamily="34" charset="0"/>
            </a:endParaRPr>
          </a:p>
          <a:p>
            <a:pPr marL="457200" marR="0" lvl="1" indent="0"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100"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Changes in Earth and sky</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endParaRPr>
          </a:p>
        </p:txBody>
      </p:sp>
      <p:sp>
        <p:nvSpPr>
          <p:cNvPr id="20483" name="Rectangle 3"/>
          <p:cNvSpPr>
            <a:spLocks noChangeArrowheads="1"/>
          </p:cNvSpPr>
          <p:nvPr/>
        </p:nvSpPr>
        <p:spPr bwMode="auto">
          <a:xfrm>
            <a:off x="228600" y="-1730241"/>
            <a:ext cx="89154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6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Dimension 2:  Cross-Cutting Elements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4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Seven Cross-Cutting Scientific Concepts</a:t>
            </a: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
              <a:tabLst/>
            </a:pPr>
            <a:endParaRPr kumimoji="0" lang="en-US" sz="900" b="0" i="0" u="none" strike="noStrike" cap="none" normalizeH="0" baseline="0" dirty="0" smtClean="0">
              <a:ln>
                <a:noFill/>
              </a:ln>
              <a:solidFill>
                <a:schemeClr val="tx1"/>
              </a:solidFill>
              <a:effectLst/>
              <a:latin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Patterns, Similarity, &amp; Diversity</a:t>
            </a:r>
            <a:endParaRPr kumimoji="0" lang="en-US" sz="900" b="0" i="0" u="none" strike="noStrike" cap="none" normalizeH="0" baseline="0" dirty="0" smtClean="0">
              <a:ln>
                <a:noFill/>
              </a:ln>
              <a:solidFill>
                <a:schemeClr val="tx1"/>
              </a:solidFill>
              <a:effectLst/>
              <a:latin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Cause &amp; Effect</a:t>
            </a:r>
            <a:endParaRPr kumimoji="0" lang="en-US" sz="900" b="0" i="0" u="none" strike="noStrike" cap="none" normalizeH="0" baseline="0" dirty="0" smtClean="0">
              <a:ln>
                <a:noFill/>
              </a:ln>
              <a:solidFill>
                <a:schemeClr val="tx1"/>
              </a:solidFill>
              <a:effectLst/>
              <a:latin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Scale, Proportion, &amp; Quantity</a:t>
            </a:r>
            <a:endParaRPr kumimoji="0" lang="en-US" sz="900" b="0" i="0" u="none" strike="noStrike" cap="none" normalizeH="0" baseline="0" dirty="0" smtClean="0">
              <a:ln>
                <a:noFill/>
              </a:ln>
              <a:solidFill>
                <a:schemeClr val="tx1"/>
              </a:solidFill>
              <a:effectLst/>
              <a:latin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Systems &amp; System Models</a:t>
            </a:r>
            <a:endParaRPr kumimoji="0" lang="en-US" sz="900" b="0" i="0" u="none" strike="noStrike" cap="none" normalizeH="0" baseline="0" dirty="0" smtClean="0">
              <a:ln>
                <a:noFill/>
              </a:ln>
              <a:solidFill>
                <a:schemeClr val="tx1"/>
              </a:solidFill>
              <a:effectLst/>
              <a:latin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Energy &amp; Matter: Flows, Cycles, &amp; Conservation</a:t>
            </a:r>
            <a:endParaRPr kumimoji="0" lang="en-US" sz="900" b="0" i="0" u="none" strike="noStrike" cap="none" normalizeH="0" baseline="0" dirty="0" smtClean="0">
              <a:ln>
                <a:noFill/>
              </a:ln>
              <a:solidFill>
                <a:schemeClr val="tx1"/>
              </a:solidFill>
              <a:effectLst/>
              <a:latin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Form &amp; Function</a:t>
            </a:r>
          </a:p>
          <a:p>
            <a:pPr marL="914400" marR="0" lvl="2" indent="0" algn="l" defTabSz="914400" rtl="0" eaLnBrk="0" fontAlgn="base" latinLnBrk="0" hangingPunct="0">
              <a:lnSpc>
                <a:spcPct val="100000"/>
              </a:lnSpc>
              <a:spcBef>
                <a:spcPct val="0"/>
              </a:spcBef>
              <a:spcAft>
                <a:spcPct val="0"/>
              </a:spcAft>
              <a:buClrTx/>
              <a:buSzTx/>
              <a:buFont typeface="Wingdings" pitchFamily="2" charset="2"/>
              <a:buChar char=""/>
              <a:tabLst/>
            </a:pPr>
            <a:r>
              <a:rPr kumimoji="0" lang="en-US" sz="12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Stability &amp; Change</a:t>
            </a:r>
            <a:r>
              <a:rPr kumimoji="0" lang="en-US" sz="900" b="0" i="0" u="none" strike="noStrike" cap="none" normalizeH="0" baseline="0" dirty="0" smtClean="0">
                <a:ln>
                  <a:noFill/>
                </a:ln>
                <a:solidFill>
                  <a:schemeClr val="tx1"/>
                </a:solidFill>
                <a:effectLst/>
                <a:latin typeface="Arial" pitchFamily="34" charset="0"/>
              </a:rPr>
              <a:t> </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1" y="-3033186"/>
            <a:ext cx="9144000" cy="88485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b="1" dirty="0">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omic Sans MS" pitchFamily="66" charset="0"/>
              </a:rPr>
              <a:t>The Five Biggest Ideas in Science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Comic Sans MS" pitchFamily="66" charset="0"/>
              </a:rPr>
              <a:t>according to Charles M. Wynn &amp; Arthur W. Wiggins</a:t>
            </a:r>
          </a:p>
          <a:p>
            <a:pPr marL="0" marR="0" lvl="0" indent="0" algn="ctr" defTabSz="914400" rtl="0" eaLnBrk="0" fontAlgn="base" latinLnBrk="0" hangingPunct="0">
              <a:lnSpc>
                <a:spcPct val="100000"/>
              </a:lnSpc>
              <a:spcBef>
                <a:spcPct val="0"/>
              </a:spcBef>
              <a:spcAft>
                <a:spcPct val="0"/>
              </a:spcAft>
              <a:buClrTx/>
              <a:buSzTx/>
              <a:buFontTx/>
              <a:buNone/>
              <a:tabLst/>
            </a:pPr>
            <a:endParaRPr lang="en-US" sz="1000" b="1" dirty="0">
              <a:latin typeface="Comic Sans MS" pitchFamily="66"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omic Sans MS" pitchFamily="66" charset="0"/>
              </a:rPr>
              <a:t>Question:</a:t>
            </a:r>
            <a:r>
              <a:rPr kumimoji="0" lang="en-US" sz="1800" b="0" i="0" u="none" strike="noStrike" cap="none" normalizeH="0" baseline="0" dirty="0" smtClean="0">
                <a:ln>
                  <a:noFill/>
                </a:ln>
                <a:solidFill>
                  <a:schemeClr val="tx1"/>
                </a:solidFill>
                <a:effectLst/>
                <a:latin typeface="Comic Sans MS" pitchFamily="66" charset="0"/>
              </a:rPr>
              <a:t> Do basic building blocks of matter exist? If so, what do they look like?</a:t>
            </a: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Comic Sans MS" pitchFamily="66" charset="0"/>
              </a:rPr>
              <a:t>Answer:</a:t>
            </a:r>
            <a:r>
              <a:rPr kumimoji="0" lang="en-US" sz="1800" b="0" i="0" u="none" strike="noStrike" cap="none" normalizeH="0" baseline="0" dirty="0" smtClean="0">
                <a:ln>
                  <a:noFill/>
                </a:ln>
                <a:solidFill>
                  <a:srgbClr val="7030A0"/>
                </a:solidFill>
                <a:effectLst/>
                <a:latin typeface="Comic Sans MS" pitchFamily="66" charset="0"/>
              </a:rPr>
              <a:t> BIG IDEA #1 – Physics’ Model of the Atom </a:t>
            </a:r>
            <a:endParaRPr kumimoji="0" lang="en-US" sz="1800" b="0" i="0" u="none" strike="noStrike" cap="none" normalizeH="0" baseline="0" dirty="0" smtClean="0">
              <a:ln>
                <a:noFill/>
              </a:ln>
              <a:solidFill>
                <a:srgbClr val="7030A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omic Sans MS" pitchFamily="66" charset="0"/>
              </a:rPr>
              <a:t>Question:</a:t>
            </a:r>
            <a:r>
              <a:rPr kumimoji="0" lang="en-US" sz="1800" b="0" i="0" u="none" strike="noStrike" cap="none" normalizeH="0" baseline="0" dirty="0" smtClean="0">
                <a:ln>
                  <a:noFill/>
                </a:ln>
                <a:solidFill>
                  <a:schemeClr val="tx1"/>
                </a:solidFill>
                <a:effectLst/>
                <a:latin typeface="Comic Sans MS" pitchFamily="66" charset="0"/>
              </a:rPr>
              <a:t> What relationships, if any, exist among different kinds of atoms, the basic building blocks of the universe?</a:t>
            </a: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Comic Sans MS" pitchFamily="66" charset="0"/>
              </a:rPr>
              <a:t>Answer:</a:t>
            </a:r>
            <a:r>
              <a:rPr kumimoji="0" lang="en-US" sz="1800" b="0" i="0" u="none" strike="noStrike" cap="none" normalizeH="0" baseline="0" dirty="0" smtClean="0">
                <a:ln>
                  <a:noFill/>
                </a:ln>
                <a:solidFill>
                  <a:srgbClr val="7030A0"/>
                </a:solidFill>
                <a:effectLst/>
                <a:latin typeface="Comic Sans MS" pitchFamily="66" charset="0"/>
              </a:rPr>
              <a:t> BIG IDEA #2 – Chemistry’s Periodic Law </a:t>
            </a:r>
            <a:endParaRPr kumimoji="0" lang="en-US" sz="1800" b="0" i="0" u="none" strike="noStrike" cap="none" normalizeH="0" baseline="0" dirty="0" smtClean="0">
              <a:ln>
                <a:noFill/>
              </a:ln>
              <a:solidFill>
                <a:srgbClr val="7030A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omic Sans MS" pitchFamily="66" charset="0"/>
              </a:rPr>
              <a:t>Question:</a:t>
            </a:r>
            <a:r>
              <a:rPr kumimoji="0" lang="en-US" sz="1800" b="0" i="0" u="none" strike="noStrike" cap="none" normalizeH="0" baseline="0" dirty="0" smtClean="0">
                <a:ln>
                  <a:noFill/>
                </a:ln>
                <a:solidFill>
                  <a:schemeClr val="tx1"/>
                </a:solidFill>
                <a:effectLst/>
                <a:latin typeface="Comic Sans MS" pitchFamily="66" charset="0"/>
              </a:rPr>
              <a:t> Where did the atoms of the universe come from, and what is their destiny? </a:t>
            </a: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7030A0"/>
                </a:solidFill>
                <a:effectLst/>
                <a:latin typeface="Comic Sans MS" pitchFamily="66" charset="0"/>
                <a:ea typeface="Times New Roman" pitchFamily="18" charset="0"/>
                <a:cs typeface="Times New Roman" pitchFamily="18" charset="0"/>
              </a:rPr>
              <a:t>Answer:</a:t>
            </a:r>
            <a:r>
              <a:rPr kumimoji="0" lang="en-US" b="0" i="0" u="none" strike="noStrike" cap="none" normalizeH="0" baseline="0" dirty="0" smtClean="0">
                <a:ln>
                  <a:noFill/>
                </a:ln>
                <a:solidFill>
                  <a:srgbClr val="7030A0"/>
                </a:solidFill>
                <a:effectLst/>
                <a:latin typeface="Comic Sans MS" pitchFamily="66" charset="0"/>
                <a:ea typeface="Times New Roman" pitchFamily="18" charset="0"/>
                <a:cs typeface="Times New Roman" pitchFamily="18" charset="0"/>
              </a:rPr>
              <a:t> BIG IDEA #3 </a:t>
            </a:r>
            <a:r>
              <a:rPr kumimoji="0" lang="en-US" b="0" i="0" u="none" strike="noStrike" cap="none" normalizeH="0" baseline="0" dirty="0" smtClean="0">
                <a:ln>
                  <a:noFill/>
                </a:ln>
                <a:solidFill>
                  <a:srgbClr val="7030A0"/>
                </a:solidFill>
                <a:effectLst/>
                <a:latin typeface="Calibri"/>
                <a:ea typeface="Times New Roman" pitchFamily="18" charset="0"/>
                <a:cs typeface="Times New Roman" pitchFamily="18" charset="0"/>
              </a:rPr>
              <a:t>–</a:t>
            </a:r>
            <a:r>
              <a:rPr kumimoji="0" lang="en-US" b="0" i="0" u="none" strike="noStrike" cap="none" normalizeH="0" baseline="0" dirty="0" smtClean="0">
                <a:ln>
                  <a:noFill/>
                </a:ln>
                <a:solidFill>
                  <a:srgbClr val="7030A0"/>
                </a:solidFill>
                <a:effectLst/>
                <a:latin typeface="Comic Sans MS" pitchFamily="66" charset="0"/>
                <a:ea typeface="Times New Roman" pitchFamily="18" charset="0"/>
                <a:cs typeface="Times New Roman" pitchFamily="18" charset="0"/>
              </a:rPr>
              <a:t> Astronomy</a:t>
            </a:r>
            <a:r>
              <a:rPr kumimoji="0" lang="en-US" b="0" i="0" u="none" strike="noStrike" cap="none" normalizeH="0" baseline="0" dirty="0" smtClean="0">
                <a:ln>
                  <a:noFill/>
                </a:ln>
                <a:solidFill>
                  <a:srgbClr val="7030A0"/>
                </a:solidFill>
                <a:effectLst/>
                <a:latin typeface="Calibri"/>
                <a:ea typeface="Times New Roman" pitchFamily="18" charset="0"/>
                <a:cs typeface="Times New Roman" pitchFamily="18" charset="0"/>
              </a:rPr>
              <a:t>’</a:t>
            </a:r>
            <a:r>
              <a:rPr kumimoji="0" lang="en-US" b="0" i="0" u="none" strike="noStrike" cap="none" normalizeH="0" baseline="0" dirty="0" smtClean="0">
                <a:ln>
                  <a:noFill/>
                </a:ln>
                <a:solidFill>
                  <a:srgbClr val="7030A0"/>
                </a:solidFill>
                <a:effectLst/>
                <a:latin typeface="Comic Sans MS" pitchFamily="66" charset="0"/>
                <a:ea typeface="Times New Roman" pitchFamily="18" charset="0"/>
                <a:cs typeface="Times New Roman" pitchFamily="18" charset="0"/>
              </a:rPr>
              <a:t>s Big Bang Theory</a:t>
            </a:r>
            <a:endParaRPr kumimoji="0" lang="en-US" b="0" i="0" u="none" strike="noStrike" cap="none" normalizeH="0" baseline="0" dirty="0" smtClean="0">
              <a:ln>
                <a:noFill/>
              </a:ln>
              <a:solidFill>
                <a:srgbClr val="7030A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Question:</a:t>
            </a:r>
            <a: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t> How is the matter of the universe arranged in planet Earth?</a:t>
            </a:r>
            <a:br>
              <a:rPr kumimoji="0" lang="en-US" b="0" i="0" u="none" strike="noStrike" cap="none" normalizeH="0" baseline="0" dirty="0" smtClean="0">
                <a:ln>
                  <a:noFill/>
                </a:ln>
                <a:solidFill>
                  <a:schemeClr val="tx1"/>
                </a:solidFill>
                <a:effectLst/>
                <a:latin typeface="Comic Sans MS" pitchFamily="66" charset="0"/>
                <a:ea typeface="Times New Roman" pitchFamily="18" charset="0"/>
                <a:cs typeface="Times New Roman" pitchFamily="18" charset="0"/>
              </a:rPr>
            </a:br>
            <a:r>
              <a:rPr kumimoji="0" lang="en-US" b="1" i="0" u="none" strike="noStrike" cap="none" normalizeH="0" baseline="0" dirty="0" smtClean="0">
                <a:ln>
                  <a:noFill/>
                </a:ln>
                <a:solidFill>
                  <a:srgbClr val="7030A0"/>
                </a:solidFill>
                <a:effectLst/>
                <a:latin typeface="Comic Sans MS" pitchFamily="66" charset="0"/>
                <a:ea typeface="Times New Roman" pitchFamily="18" charset="0"/>
                <a:cs typeface="Times New Roman" pitchFamily="18" charset="0"/>
              </a:rPr>
              <a:t>Answer:</a:t>
            </a:r>
            <a:r>
              <a:rPr kumimoji="0" lang="en-US" b="0" i="0" u="none" strike="noStrike" cap="none" normalizeH="0" baseline="0" dirty="0" smtClean="0">
                <a:ln>
                  <a:noFill/>
                </a:ln>
                <a:solidFill>
                  <a:srgbClr val="7030A0"/>
                </a:solidFill>
                <a:effectLst/>
                <a:latin typeface="Comic Sans MS" pitchFamily="66" charset="0"/>
                <a:ea typeface="Times New Roman" pitchFamily="18" charset="0"/>
                <a:cs typeface="Times New Roman" pitchFamily="18" charset="0"/>
              </a:rPr>
              <a:t> BIG IDEA #4 </a:t>
            </a:r>
            <a:r>
              <a:rPr kumimoji="0" lang="en-US" b="0" i="0" u="none" strike="noStrike" cap="none" normalizeH="0" baseline="0" dirty="0" smtClean="0">
                <a:ln>
                  <a:noFill/>
                </a:ln>
                <a:solidFill>
                  <a:srgbClr val="7030A0"/>
                </a:solidFill>
                <a:effectLst/>
                <a:latin typeface="Calibri"/>
                <a:ea typeface="Times New Roman" pitchFamily="18" charset="0"/>
                <a:cs typeface="Times New Roman" pitchFamily="18" charset="0"/>
              </a:rPr>
              <a:t>–</a:t>
            </a:r>
            <a:r>
              <a:rPr kumimoji="0" lang="en-US" b="0" i="0" u="none" strike="noStrike" cap="none" normalizeH="0" baseline="0" dirty="0" smtClean="0">
                <a:ln>
                  <a:noFill/>
                </a:ln>
                <a:solidFill>
                  <a:srgbClr val="7030A0"/>
                </a:solidFill>
                <a:effectLst/>
                <a:latin typeface="Comic Sans MS" pitchFamily="66" charset="0"/>
                <a:ea typeface="Times New Roman" pitchFamily="18" charset="0"/>
                <a:cs typeface="Times New Roman" pitchFamily="18" charset="0"/>
              </a:rPr>
              <a:t> Geology</a:t>
            </a:r>
            <a:r>
              <a:rPr kumimoji="0" lang="en-US" b="0" i="0" u="none" strike="noStrike" cap="none" normalizeH="0" baseline="0" dirty="0" smtClean="0">
                <a:ln>
                  <a:noFill/>
                </a:ln>
                <a:solidFill>
                  <a:srgbClr val="7030A0"/>
                </a:solidFill>
                <a:effectLst/>
                <a:latin typeface="Calibri"/>
                <a:ea typeface="Times New Roman" pitchFamily="18" charset="0"/>
                <a:cs typeface="Times New Roman" pitchFamily="18" charset="0"/>
              </a:rPr>
              <a:t>’</a:t>
            </a:r>
            <a:r>
              <a:rPr kumimoji="0" lang="en-US" b="0" i="0" u="none" strike="noStrike" cap="none" normalizeH="0" baseline="0" dirty="0" smtClean="0">
                <a:ln>
                  <a:noFill/>
                </a:ln>
                <a:solidFill>
                  <a:srgbClr val="7030A0"/>
                </a:solidFill>
                <a:effectLst/>
                <a:latin typeface="Comic Sans MS" pitchFamily="66" charset="0"/>
                <a:ea typeface="Times New Roman" pitchFamily="18" charset="0"/>
                <a:cs typeface="Times New Roman" pitchFamily="18" charset="0"/>
              </a:rPr>
              <a:t>s Plate Tectonic Model</a:t>
            </a:r>
            <a:endParaRPr kumimoji="0" lang="en-US" b="0" i="0" u="none" strike="noStrike" cap="none" normalizeH="0" baseline="0" dirty="0" smtClean="0">
              <a:ln>
                <a:noFill/>
              </a:ln>
              <a:solidFill>
                <a:srgbClr val="7030A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Comic Sans MS" pitchFamily="66" charset="0"/>
              </a:rPr>
              <a:t>Question:</a:t>
            </a:r>
            <a:r>
              <a:rPr kumimoji="0" lang="en-US" sz="1800" b="0" i="0" u="none" strike="noStrike" cap="none" normalizeH="0" baseline="0" dirty="0" smtClean="0">
                <a:ln>
                  <a:noFill/>
                </a:ln>
                <a:solidFill>
                  <a:schemeClr val="tx1"/>
                </a:solidFill>
                <a:effectLst/>
                <a:latin typeface="Comic Sans MS" pitchFamily="66" charset="0"/>
              </a:rPr>
              <a:t> How did life on Earth originate and develop?</a:t>
            </a: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7030A0"/>
                </a:solidFill>
                <a:effectLst/>
                <a:latin typeface="Comic Sans MS" pitchFamily="66" charset="0"/>
              </a:rPr>
              <a:t>Answer:</a:t>
            </a:r>
            <a:r>
              <a:rPr kumimoji="0" lang="en-US" sz="1800" b="0" i="0" u="none" strike="noStrike" cap="none" normalizeH="0" baseline="0" dirty="0" smtClean="0">
                <a:ln>
                  <a:noFill/>
                </a:ln>
                <a:solidFill>
                  <a:srgbClr val="7030A0"/>
                </a:solidFill>
                <a:effectLst/>
                <a:latin typeface="Comic Sans MS" pitchFamily="66" charset="0"/>
              </a:rPr>
              <a:t> BIG IDEA #5 – Biology’s Theory of Evolution </a:t>
            </a:r>
            <a:endParaRPr kumimoji="0" lang="en-US" sz="1800" b="0" i="0" u="none" strike="noStrike" cap="none" normalizeH="0" baseline="0" dirty="0" smtClean="0">
              <a:ln>
                <a:noFill/>
              </a:ln>
              <a:solidFill>
                <a:srgbClr val="7030A0"/>
              </a:solidFill>
              <a:effectLst/>
              <a:latin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4149517"/>
            <a:ext cx="9144000" cy="87562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Systems, Order, and Organization: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100" dirty="0">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A system is composed of parts arranged in a predictable manner according to some plan or function. Systems have inputs and outputs. Interactions within a system and how a particular system works/interacts in conjunction with other systems should be explored. Systems should be explored as a whole in relation to their parts and the parts in relation to the whole. Subsystems should also be identified and their elements, as part of a larger system.</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100" b="1" u="sng" dirty="0">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Questions students can consider when investigating systems: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are the parts of the system?</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is the purpose of the system?</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How does the system interrelate to other systems?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Could some parts be removed without changing how the system functions?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parts are essential to the function of the system?</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would happen if different parts were added to the system?</a:t>
            </a:r>
            <a:endParaRPr lang="en-US" sz="1100" dirty="0">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cs typeface="Times New Roman" pitchFamily="18" charset="0"/>
              </a:rPr>
              <a:t>Is</a:t>
            </a:r>
            <a:r>
              <a:rPr kumimoji="0" lang="en-US" sz="1100" b="0" i="0" u="none" strike="noStrike" cap="none" normalizeH="0" dirty="0" smtClean="0">
                <a:ln>
                  <a:noFill/>
                </a:ln>
                <a:solidFill>
                  <a:schemeClr val="tx1"/>
                </a:solidFill>
                <a:effectLst/>
                <a:latin typeface="Comic Sans MS" pitchFamily="66" charset="0"/>
                <a:cs typeface="Times New Roman" pitchFamily="18" charset="0"/>
              </a:rPr>
              <a:t> the system closed or open?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2903022"/>
            <a:ext cx="9144000" cy="62632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Constancy, Change, and Measurement: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Some things stay constant over time while others are in the process of being changed. Many of these changes are repeated constantly over time and/or adhere to some pattern. Measurements can be used to record changes.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100" b="1" u="sng" dirty="0">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100" b="1" u="sng" dirty="0">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Questions students can consider when investigating constancy, change, and measurement: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In what ways did it change and/or stay the same?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How long did it take for the change and/or stay the same?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might have caused it to change and/ or stay the same?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Could anything be done to make the changes go faster or slower?</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if any patterns exist in the way or the time it took to change?</a:t>
            </a:r>
          </a:p>
          <a:p>
            <a:pPr marL="0" marR="0" lvl="0" indent="0" algn="l" defTabSz="914400" rtl="0" eaLnBrk="0" fontAlgn="base" latinLnBrk="0" hangingPunct="0">
              <a:lnSpc>
                <a:spcPct val="100000"/>
              </a:lnSpc>
              <a:spcBef>
                <a:spcPct val="0"/>
              </a:spcBef>
              <a:spcAft>
                <a:spcPct val="0"/>
              </a:spcAft>
              <a:buClrTx/>
              <a:buSzTx/>
              <a:buFontTx/>
              <a:buChar char="•"/>
              <a:tabLst/>
            </a:pPr>
            <a:r>
              <a:rPr lang="en-US" sz="1100" dirty="0" smtClean="0">
                <a:latin typeface="Comic Sans MS" pitchFamily="66" charset="0"/>
                <a:cs typeface="Times New Roman" pitchFamily="18" charset="0"/>
              </a:rPr>
              <a:t>What is the best type of measurement, scale, and/or rare to use to record the changes and or/constancy?</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1" y="-2533692"/>
            <a:ext cx="9144000" cy="55245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200" b="1" dirty="0">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Evidence, Models, and Explanations: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Models and evidence are used to help explain how things work. There are physical, conceptual, and mathematical models. Models are used to explain things that may or may not be difficult to observe or measure.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100" b="1" u="sng" dirty="0">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0" u="sng"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Questions students can consider when investigating evidence, models, and explanations: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How is the model similar and/or different from the real thing?</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patterns and/or properties does the model represent?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How does the model help explain what it represents?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1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What can be learned from the model?</a:t>
            </a:r>
          </a:p>
          <a:p>
            <a:pPr marL="0" marR="0" lvl="0" indent="0" algn="l" defTabSz="914400" rtl="0" eaLnBrk="0" fontAlgn="base" latinLnBrk="0" hangingPunct="0">
              <a:lnSpc>
                <a:spcPct val="100000"/>
              </a:lnSpc>
              <a:spcBef>
                <a:spcPct val="0"/>
              </a:spcBef>
              <a:spcAft>
                <a:spcPct val="0"/>
              </a:spcAft>
              <a:buClrTx/>
              <a:buSzTx/>
              <a:buFontTx/>
              <a:buChar char="•"/>
              <a:tabLst/>
            </a:pPr>
            <a:r>
              <a:rPr lang="en-US" sz="1100" dirty="0" smtClean="0">
                <a:latin typeface="Comic Sans MS" pitchFamily="66" charset="0"/>
                <a:cs typeface="Times New Roman" pitchFamily="18" charset="0"/>
              </a:rPr>
              <a:t>Why are models constructed?</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1544</Words>
  <Application>Microsoft Macintosh PowerPoint</Application>
  <PresentationFormat>On-screen Show (4:3)</PresentationFormat>
  <Paragraphs>495</Paragraphs>
  <Slides>11</Slides>
  <Notes>1</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NlU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anna.dipinto</dc:creator>
  <cp:lastModifiedBy>Suzanne Martinez</cp:lastModifiedBy>
  <cp:revision>17</cp:revision>
  <dcterms:created xsi:type="dcterms:W3CDTF">2010-09-29T17:13:14Z</dcterms:created>
  <dcterms:modified xsi:type="dcterms:W3CDTF">2010-09-29T17:13:58Z</dcterms:modified>
</cp:coreProperties>
</file>